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6" d="100"/>
          <a:sy n="46" d="100"/>
        </p:scale>
        <p:origin x="-129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tinyurl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Networking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–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Background</a:t>
            </a:r>
          </a:p>
          <a:p>
            <a:pPr marL="914400" lvl="1" indent="-514350"/>
            <a:r>
              <a:rPr lang="en-IN" dirty="0" smtClean="0"/>
              <a:t>Twitter gives you the ability to design and</a:t>
            </a:r>
          </a:p>
          <a:p>
            <a:pPr marL="914400" lvl="1" indent="-514350">
              <a:buNone/>
            </a:pPr>
            <a:r>
              <a:rPr lang="en-IN" dirty="0" smtClean="0"/>
              <a:t>upload a custom background image for your</a:t>
            </a:r>
          </a:p>
          <a:p>
            <a:pPr marL="914400" lvl="1" indent="-514350">
              <a:buNone/>
            </a:pPr>
            <a:r>
              <a:rPr lang="en-IN" dirty="0" smtClean="0"/>
              <a:t>account page</a:t>
            </a:r>
          </a:p>
          <a:p>
            <a:pPr marL="914400" lvl="1" indent="-514350"/>
            <a:r>
              <a:rPr lang="en-IN" dirty="0" smtClean="0"/>
              <a:t>Some users add lots of information –</a:t>
            </a:r>
            <a:r>
              <a:rPr lang="en-IN" dirty="0" smtClean="0">
                <a:solidFill>
                  <a:srgbClr val="FF0000"/>
                </a:solidFill>
              </a:rPr>
              <a:t>not advisable</a:t>
            </a:r>
          </a:p>
          <a:p>
            <a:pPr marL="914400" lvl="1" indent="-514350"/>
            <a:r>
              <a:rPr lang="en-IN" dirty="0" smtClean="0"/>
              <a:t>company’s </a:t>
            </a:r>
            <a:r>
              <a:rPr lang="en-IN" dirty="0" err="1" smtClean="0"/>
              <a:t>colors</a:t>
            </a:r>
            <a:r>
              <a:rPr lang="en-IN" dirty="0" smtClean="0"/>
              <a:t> or logo to reinforce your brand image – </a:t>
            </a:r>
            <a:r>
              <a:rPr lang="en-IN" dirty="0" smtClean="0">
                <a:solidFill>
                  <a:srgbClr val="FF0000"/>
                </a:solidFill>
              </a:rPr>
              <a:t>best backgrounds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IN" dirty="0" smtClean="0">
                <a:solidFill>
                  <a:srgbClr val="FF0000"/>
                </a:solidFill>
              </a:rPr>
              <a:t>Following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IN" dirty="0" smtClean="0">
                <a:solidFill>
                  <a:srgbClr val="FF0000"/>
                </a:solidFill>
              </a:rPr>
              <a:t>Tweeting</a:t>
            </a:r>
          </a:p>
          <a:p>
            <a:pPr marL="914400" lvl="1" indent="-514350"/>
            <a:r>
              <a:rPr lang="en-IN" dirty="0" smtClean="0">
                <a:solidFill>
                  <a:srgbClr val="FF0000"/>
                </a:solidFill>
              </a:rPr>
              <a:t>a 140 character or less text message </a:t>
            </a:r>
          </a:p>
          <a:p>
            <a:pPr marL="914400" lvl="1" indent="-514350">
              <a:buNone/>
            </a:pPr>
            <a:endParaRPr lang="en-IN" dirty="0" smtClean="0">
              <a:solidFill>
                <a:srgbClr val="FF0000"/>
              </a:solidFill>
            </a:endParaRPr>
          </a:p>
          <a:p>
            <a:pPr marL="914400" lvl="1" indent="-514350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Replies</a:t>
            </a:r>
          </a:p>
          <a:p>
            <a:pPr lvl="1"/>
            <a:r>
              <a:rPr lang="en-US" dirty="0" smtClean="0"/>
              <a:t> When you include </a:t>
            </a:r>
            <a:r>
              <a:rPr lang="en-US" dirty="0" smtClean="0">
                <a:solidFill>
                  <a:srgbClr val="FF0000"/>
                </a:solidFill>
              </a:rPr>
              <a:t>“@username”</a:t>
            </a:r>
            <a:r>
              <a:rPr lang="en-US" dirty="0" smtClean="0"/>
              <a:t> in a tweet, </a:t>
            </a:r>
          </a:p>
          <a:p>
            <a:pPr lvl="1">
              <a:buNone/>
            </a:pPr>
            <a:r>
              <a:rPr lang="en-US" dirty="0" smtClean="0"/>
              <a:t>where username is the name of the person you’re talking to, it will show up in that person’s Replies tab.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US" dirty="0" err="1" smtClean="0"/>
              <a:t>Retweets</a:t>
            </a:r>
            <a:endParaRPr lang="en-US" dirty="0" smtClean="0"/>
          </a:p>
          <a:p>
            <a:pPr marL="914400" lvl="1" indent="-514350"/>
            <a:r>
              <a:rPr lang="en-IN" dirty="0" err="1" smtClean="0"/>
              <a:t>Retweets</a:t>
            </a:r>
            <a:r>
              <a:rPr lang="en-IN" dirty="0" smtClean="0"/>
              <a:t> are the most powerful mechanisms for marketers on Twitter.</a:t>
            </a:r>
          </a:p>
          <a:p>
            <a:pPr marL="914400" lvl="1" indent="-514350"/>
            <a:r>
              <a:rPr lang="en-IN" dirty="0" smtClean="0"/>
              <a:t>To spread the message</a:t>
            </a:r>
          </a:p>
          <a:p>
            <a:pPr marL="914400" lvl="1" indent="-514350"/>
            <a:r>
              <a:rPr lang="en-IN" dirty="0" smtClean="0">
                <a:solidFill>
                  <a:srgbClr val="FF0000"/>
                </a:solidFill>
              </a:rPr>
              <a:t>RT @username: Original Tweet (Your Take)</a:t>
            </a:r>
          </a:p>
          <a:p>
            <a:pPr marL="914400" lvl="1" indent="-514350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534400" cy="655320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en-IN" dirty="0" err="1" smtClean="0"/>
              <a:t>Retweeting</a:t>
            </a:r>
            <a:r>
              <a:rPr lang="en-IN" dirty="0" smtClean="0"/>
              <a:t> </a:t>
            </a:r>
            <a:r>
              <a:rPr lang="en-IN" dirty="0" smtClean="0">
                <a:solidFill>
                  <a:srgbClr val="FF0000"/>
                </a:solidFill>
              </a:rPr>
              <a:t>was not invented by the Twitter</a:t>
            </a:r>
            <a:r>
              <a:rPr lang="en-IN" dirty="0" smtClean="0"/>
              <a:t> creators; </a:t>
            </a:r>
          </a:p>
          <a:p>
            <a:pPr>
              <a:spcBef>
                <a:spcPts val="0"/>
              </a:spcBef>
              <a:buNone/>
            </a:pPr>
            <a:r>
              <a:rPr lang="en-IN" dirty="0" smtClean="0"/>
              <a:t>      rather, it was popularized by Twitter users.</a:t>
            </a:r>
          </a:p>
          <a:p>
            <a:pPr>
              <a:spcBef>
                <a:spcPts val="0"/>
              </a:spcBef>
            </a:pPr>
            <a:r>
              <a:rPr lang="en-IN" dirty="0" smtClean="0"/>
              <a:t> few points to get </a:t>
            </a:r>
            <a:r>
              <a:rPr lang="en-IN" dirty="0" err="1" smtClean="0"/>
              <a:t>retweet</a:t>
            </a:r>
            <a:r>
              <a:rPr lang="en-IN" dirty="0" smtClean="0"/>
              <a:t> correctly</a:t>
            </a:r>
          </a:p>
          <a:p>
            <a:pPr lvl="1">
              <a:spcBef>
                <a:spcPts val="0"/>
              </a:spcBef>
            </a:pPr>
            <a:r>
              <a:rPr lang="en-IN" dirty="0" smtClean="0"/>
              <a:t>Do not start the </a:t>
            </a:r>
            <a:r>
              <a:rPr lang="en-IN" dirty="0" err="1" smtClean="0"/>
              <a:t>retweet</a:t>
            </a:r>
            <a:r>
              <a:rPr lang="en-IN" dirty="0" smtClean="0"/>
              <a:t> with an @ sign.</a:t>
            </a:r>
          </a:p>
          <a:p>
            <a:pPr lvl="1">
              <a:spcBef>
                <a:spcPts val="0"/>
              </a:spcBef>
            </a:pPr>
            <a:r>
              <a:rPr lang="en-IN" dirty="0" smtClean="0"/>
              <a:t>Try to credit at least the original user who posted the tweet.</a:t>
            </a:r>
          </a:p>
          <a:p>
            <a:pPr lvl="1">
              <a:spcBef>
                <a:spcPts val="0"/>
              </a:spcBef>
            </a:pPr>
            <a:r>
              <a:rPr lang="en-IN" dirty="0" smtClean="0"/>
              <a:t>The most common </a:t>
            </a:r>
            <a:r>
              <a:rPr lang="en-IN" dirty="0" err="1" smtClean="0"/>
              <a:t>retweet</a:t>
            </a:r>
            <a:r>
              <a:rPr lang="en-IN" dirty="0" smtClean="0"/>
              <a:t> format is </a:t>
            </a:r>
          </a:p>
          <a:p>
            <a:pPr lvl="1">
              <a:spcBef>
                <a:spcPts val="0"/>
              </a:spcBef>
              <a:buNone/>
            </a:pPr>
            <a:r>
              <a:rPr lang="en-IN" dirty="0" smtClean="0">
                <a:solidFill>
                  <a:srgbClr val="FF0000"/>
                </a:solidFill>
              </a:rPr>
              <a:t>RT: @username. </a:t>
            </a:r>
            <a:endParaRPr lang="en-IN" dirty="0" smtClean="0"/>
          </a:p>
          <a:p>
            <a:pPr lvl="1">
              <a:spcBef>
                <a:spcPts val="0"/>
              </a:spcBef>
            </a:pPr>
            <a:r>
              <a:rPr lang="en-IN" dirty="0" smtClean="0"/>
              <a:t>If the original tweet included a call to action (such as “please </a:t>
            </a:r>
            <a:r>
              <a:rPr lang="en-IN" dirty="0" err="1" smtClean="0"/>
              <a:t>retweet</a:t>
            </a:r>
            <a:r>
              <a:rPr lang="en-IN" dirty="0" smtClean="0"/>
              <a:t>”), try to keep that in your </a:t>
            </a:r>
            <a:r>
              <a:rPr lang="en-IN" dirty="0" err="1" smtClean="0"/>
              <a:t>retweet</a:t>
            </a:r>
            <a:r>
              <a:rPr lang="en-IN" dirty="0" smtClean="0"/>
              <a:t>.</a:t>
            </a:r>
          </a:p>
          <a:p>
            <a:pPr lvl="1">
              <a:spcBef>
                <a:spcPts val="0"/>
              </a:spcBef>
            </a:pPr>
            <a:r>
              <a:rPr lang="en-IN" dirty="0" smtClean="0"/>
              <a:t> If the original tweet has a link in it, keep it there.</a:t>
            </a:r>
          </a:p>
          <a:p>
            <a:pPr lvl="1">
              <a:spcBef>
                <a:spcPts val="0"/>
              </a:spcBef>
            </a:pPr>
            <a:r>
              <a:rPr lang="en-IN" dirty="0" smtClean="0"/>
              <a:t>Try to keep as much of the original tweet intact as </a:t>
            </a:r>
          </a:p>
          <a:p>
            <a:pPr lvl="1">
              <a:spcBef>
                <a:spcPts val="0"/>
              </a:spcBef>
              <a:buNone/>
            </a:pPr>
            <a:r>
              <a:rPr lang="en-IN" dirty="0" smtClean="0"/>
              <a:t>possible, but it is acceptable to add your take on </a:t>
            </a:r>
          </a:p>
          <a:p>
            <a:pPr lvl="1">
              <a:spcBef>
                <a:spcPts val="0"/>
              </a:spcBef>
              <a:buNone/>
            </a:pPr>
            <a:r>
              <a:rPr lang="en-IN" dirty="0" smtClean="0"/>
              <a:t>it (especially at the end, in parentheses). 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Direct Messages</a:t>
            </a:r>
          </a:p>
          <a:p>
            <a:pPr lvl="1"/>
            <a:r>
              <a:rPr lang="en-IN" dirty="0" smtClean="0"/>
              <a:t>Several web tools are available to set up what are called</a:t>
            </a:r>
            <a:r>
              <a:rPr lang="en-IN" dirty="0" smtClean="0">
                <a:solidFill>
                  <a:srgbClr val="FF0000"/>
                </a:solidFill>
              </a:rPr>
              <a:t> auto-DMs</a:t>
            </a:r>
          </a:p>
          <a:p>
            <a:r>
              <a:rPr lang="en-US" dirty="0" smtClean="0"/>
              <a:t>Trending Topics</a:t>
            </a:r>
          </a:p>
          <a:p>
            <a:pPr lvl="1"/>
            <a:r>
              <a:rPr lang="en-IN" dirty="0" smtClean="0"/>
              <a:t>Popular events, news, and memes</a:t>
            </a:r>
          </a:p>
          <a:p>
            <a:pPr lvl="1"/>
            <a:r>
              <a:rPr lang="en-IN" dirty="0" smtClean="0"/>
              <a:t>Twitter community is currently interested in and talking about</a:t>
            </a:r>
          </a:p>
          <a:p>
            <a:r>
              <a:rPr lang="en-US" dirty="0" err="1" smtClean="0"/>
              <a:t>Hashtags</a:t>
            </a:r>
            <a:endParaRPr lang="en-US" dirty="0" smtClean="0"/>
          </a:p>
          <a:p>
            <a:pPr lvl="1"/>
            <a:r>
              <a:rPr lang="en-IN" dirty="0" smtClean="0"/>
              <a:t> (#), a </a:t>
            </a:r>
            <a:r>
              <a:rPr lang="en-IN" dirty="0" err="1" smtClean="0"/>
              <a:t>hashtag</a:t>
            </a:r>
            <a:r>
              <a:rPr lang="en-IN" dirty="0" smtClean="0"/>
              <a:t> is used to indicate that a certain tweet is about the same topic as every other tweet using the same tag.</a:t>
            </a:r>
          </a:p>
          <a:p>
            <a:pPr lvl="1"/>
            <a:r>
              <a:rPr lang="en-IN" dirty="0" smtClean="0"/>
              <a:t>campaigns, news, political events and issues, and conferences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57200"/>
            <a:ext cx="9067800" cy="5668963"/>
          </a:xfrm>
        </p:spPr>
        <p:txBody>
          <a:bodyPr/>
          <a:lstStyle/>
          <a:p>
            <a:r>
              <a:rPr lang="en-US" dirty="0" smtClean="0"/>
              <a:t>Shortened URLs</a:t>
            </a:r>
          </a:p>
          <a:p>
            <a:pPr lvl="1"/>
            <a:r>
              <a:rPr lang="en-US" dirty="0" smtClean="0"/>
              <a:t>URL-shortening services:</a:t>
            </a:r>
          </a:p>
          <a:p>
            <a:pPr lvl="2"/>
            <a:r>
              <a:rPr lang="en-US" dirty="0" err="1" smtClean="0">
                <a:solidFill>
                  <a:srgbClr val="FF0000"/>
                </a:solidFill>
              </a:rPr>
              <a:t>TinyURL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http://TinyURL.com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lvl="3"/>
            <a:r>
              <a:rPr lang="en-US" dirty="0" smtClean="0"/>
              <a:t> It does not offer click tracking, </a:t>
            </a:r>
          </a:p>
          <a:p>
            <a:pPr lvl="2"/>
            <a:r>
              <a:rPr lang="en-IN" dirty="0" smtClean="0">
                <a:solidFill>
                  <a:srgbClr val="FF0000"/>
                </a:solidFill>
              </a:rPr>
              <a:t>Bit.ly (http://bit.ly)</a:t>
            </a:r>
          </a:p>
          <a:p>
            <a:pPr lvl="3"/>
            <a:r>
              <a:rPr lang="en-IN" dirty="0" smtClean="0"/>
              <a:t>The default </a:t>
            </a:r>
            <a:r>
              <a:rPr lang="en-IN" dirty="0" err="1" smtClean="0"/>
              <a:t>shortener</a:t>
            </a:r>
            <a:r>
              <a:rPr lang="en-IN" dirty="0" smtClean="0"/>
              <a:t> for Twitter.com and </a:t>
            </a:r>
            <a:r>
              <a:rPr lang="en-IN" dirty="0" err="1" smtClean="0"/>
              <a:t>TweetDeck</a:t>
            </a:r>
            <a:r>
              <a:rPr lang="en-IN" dirty="0" smtClean="0"/>
              <a:t>, bit.ly allows</a:t>
            </a:r>
          </a:p>
          <a:p>
            <a:pPr lvl="3">
              <a:buNone/>
            </a:pPr>
            <a:r>
              <a:rPr lang="en-IN" dirty="0" smtClean="0"/>
              <a:t> you to create an account and analyze the number of clicks your </a:t>
            </a:r>
          </a:p>
          <a:p>
            <a:pPr lvl="3">
              <a:buNone/>
            </a:pPr>
            <a:r>
              <a:rPr lang="en-IN" dirty="0" smtClean="0"/>
              <a:t>short URLs are getting.</a:t>
            </a:r>
          </a:p>
          <a:p>
            <a:pPr lvl="2"/>
            <a:r>
              <a:rPr lang="en-IN" dirty="0" smtClean="0">
                <a:solidFill>
                  <a:srgbClr val="FF0000"/>
                </a:solidFill>
              </a:rPr>
              <a:t>Ow.ly (http://ow.ly)</a:t>
            </a:r>
          </a:p>
          <a:p>
            <a:pPr lvl="3"/>
            <a:r>
              <a:rPr lang="en-IN" dirty="0" smtClean="0"/>
              <a:t>Ow.ly is integrated into the </a:t>
            </a:r>
            <a:r>
              <a:rPr lang="en-IN" dirty="0" err="1" smtClean="0"/>
              <a:t>HootSuite</a:t>
            </a:r>
            <a:r>
              <a:rPr lang="en-IN" dirty="0" smtClean="0"/>
              <a:t> application, which allows click tracking as well as tweet scheduling.</a:t>
            </a: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8915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Clients</a:t>
            </a:r>
          </a:p>
          <a:p>
            <a:pPr lvl="1"/>
            <a:r>
              <a:rPr lang="en-IN" dirty="0" smtClean="0"/>
              <a:t>Twitter was originally built for messaging from mobile phones via SMS</a:t>
            </a:r>
          </a:p>
          <a:p>
            <a:pPr lvl="1"/>
            <a:r>
              <a:rPr lang="en-IN" dirty="0" smtClean="0"/>
              <a:t>Applications that support tweeting from phone are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err="1" smtClean="0"/>
              <a:t>TweetDeck</a:t>
            </a:r>
            <a:endParaRPr lang="en-US" dirty="0" smtClean="0"/>
          </a:p>
          <a:p>
            <a:pPr marL="1828800" lvl="3" indent="-457200"/>
            <a:r>
              <a:rPr lang="en-IN" sz="2400" dirty="0" err="1" smtClean="0"/>
              <a:t>TweetDeck</a:t>
            </a:r>
            <a:r>
              <a:rPr lang="en-IN" sz="2400" dirty="0" smtClean="0"/>
              <a:t> is free and runs on Adobe Air, so you can use it on Mac, Windows, and many types of Linux machines that simplify managing lots of followers, such</a:t>
            </a:r>
          </a:p>
          <a:p>
            <a:pPr marL="1828800" lvl="3" indent="-457200">
              <a:buNone/>
            </a:pPr>
            <a:r>
              <a:rPr lang="en-IN" sz="2400" dirty="0" smtClean="0"/>
              <a:t>       as groups, searches, and </a:t>
            </a:r>
            <a:r>
              <a:rPr lang="en-IN" sz="2400" dirty="0" err="1" smtClean="0"/>
              <a:t>Twitpic</a:t>
            </a:r>
            <a:r>
              <a:rPr lang="en-IN" sz="2400" dirty="0" smtClean="0"/>
              <a:t> integration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err="1" smtClean="0"/>
              <a:t>Tweetie</a:t>
            </a:r>
            <a:endParaRPr lang="en-US" dirty="0" smtClean="0"/>
          </a:p>
          <a:p>
            <a:pPr marL="1828800" lvl="3" indent="-457200"/>
            <a:r>
              <a:rPr lang="en-IN" sz="2400" dirty="0" err="1" smtClean="0"/>
              <a:t>Tweetie</a:t>
            </a:r>
            <a:r>
              <a:rPr lang="en-IN" sz="2400" dirty="0" smtClean="0"/>
              <a:t> is an application for Macs and </a:t>
            </a:r>
            <a:r>
              <a:rPr lang="en-IN" sz="2400" dirty="0" err="1" smtClean="0"/>
              <a:t>iPhones</a:t>
            </a:r>
            <a:r>
              <a:rPr lang="en-IN" sz="2400" dirty="0" smtClean="0"/>
              <a:t>. 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229600" cy="4525963"/>
          </a:xfrm>
        </p:spPr>
        <p:txBody>
          <a:bodyPr/>
          <a:lstStyle/>
          <a:p>
            <a:pPr marL="1371600" lvl="2" indent="-457200">
              <a:buFont typeface="+mj-lt"/>
              <a:buAutoNum type="arabicPeriod"/>
            </a:pPr>
            <a:r>
              <a:rPr lang="en-US" dirty="0" err="1" smtClean="0"/>
              <a:t>Twhirl</a:t>
            </a:r>
            <a:endParaRPr lang="en-US" dirty="0" smtClean="0"/>
          </a:p>
          <a:p>
            <a:pPr marL="1828800" lvl="3" indent="-457200"/>
            <a:r>
              <a:rPr lang="en-IN" dirty="0" err="1" smtClean="0"/>
              <a:t>Twhirl</a:t>
            </a:r>
            <a:r>
              <a:rPr lang="en-IN" dirty="0" smtClean="0"/>
              <a:t> is another Adobe Air desktop application. It includes a spellchecker and is designed to be very simple and easy to use, making it a good client for new Twitter users.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IN" dirty="0" err="1" smtClean="0"/>
              <a:t>HootSuite</a:t>
            </a:r>
            <a:endParaRPr lang="en-IN" dirty="0" smtClean="0"/>
          </a:p>
          <a:p>
            <a:pPr marL="1828800" lvl="3" indent="-457200"/>
            <a:r>
              <a:rPr lang="en-IN" dirty="0" err="1" smtClean="0"/>
              <a:t>HootSuite</a:t>
            </a:r>
            <a:r>
              <a:rPr lang="en-IN" dirty="0" smtClean="0"/>
              <a:t> is my </a:t>
            </a:r>
            <a:r>
              <a:rPr lang="en-IN" dirty="0" err="1" smtClean="0"/>
              <a:t>favorite</a:t>
            </a:r>
            <a:r>
              <a:rPr lang="en-IN" dirty="0" smtClean="0"/>
              <a:t> </a:t>
            </a:r>
            <a:r>
              <a:rPr lang="en-IN" dirty="0" err="1" smtClean="0"/>
              <a:t>webbased</a:t>
            </a:r>
            <a:r>
              <a:rPr lang="en-IN" dirty="0" smtClean="0"/>
              <a:t> Twitter client. It allows teams to manage single (or multiple) accounts, and </a:t>
            </a:r>
          </a:p>
          <a:p>
            <a:pPr lvl="3"/>
            <a:r>
              <a:rPr lang="en-IN" dirty="0" smtClean="0"/>
              <a:t>it includes functionality to schedule tweets to be posted in the future.</a:t>
            </a:r>
          </a:p>
          <a:p>
            <a:pPr lvl="3"/>
            <a:r>
              <a:rPr lang="en-IN" dirty="0" smtClean="0"/>
              <a:t>It is integrated with the Ow.ly URL </a:t>
            </a:r>
            <a:r>
              <a:rPr lang="en-IN" dirty="0" err="1" smtClean="0"/>
              <a:t>shortener</a:t>
            </a:r>
            <a:r>
              <a:rPr lang="en-IN" dirty="0" smtClean="0"/>
              <a:t>, and offers extensive </a:t>
            </a:r>
          </a:p>
          <a:p>
            <a:pPr lvl="3">
              <a:buNone/>
            </a:pPr>
            <a:r>
              <a:rPr lang="en-IN" dirty="0" smtClean="0"/>
              <a:t>    analytics regarding clicks and mentions of your brand 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social media?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8915400" cy="6096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IN" dirty="0" smtClean="0"/>
              <a:t>Traditional media, such as television, </a:t>
            </a:r>
            <a:r>
              <a:rPr lang="en-IN" dirty="0" err="1" smtClean="0"/>
              <a:t>newspaper,radio</a:t>
            </a:r>
            <a:r>
              <a:rPr lang="en-IN" dirty="0" smtClean="0"/>
              <a:t>, and magazines, are </a:t>
            </a:r>
            <a:r>
              <a:rPr lang="en-IN" dirty="0" err="1" smtClean="0"/>
              <a:t>oneway</a:t>
            </a:r>
            <a:r>
              <a:rPr lang="en-IN" dirty="0" smtClean="0"/>
              <a:t>, </a:t>
            </a:r>
            <a:r>
              <a:rPr lang="en-IN" dirty="0" smtClean="0">
                <a:solidFill>
                  <a:srgbClr val="FF0000"/>
                </a:solidFill>
              </a:rPr>
              <a:t>static </a:t>
            </a:r>
          </a:p>
          <a:p>
            <a:pPr>
              <a:spcBef>
                <a:spcPts val="0"/>
              </a:spcBef>
              <a:buNone/>
            </a:pPr>
            <a:r>
              <a:rPr lang="en-IN" dirty="0" smtClean="0">
                <a:solidFill>
                  <a:srgbClr val="FF0000"/>
                </a:solidFill>
              </a:rPr>
              <a:t>    broadcast</a:t>
            </a:r>
            <a:r>
              <a:rPr lang="en-IN" dirty="0" smtClean="0"/>
              <a:t> technologies.</a:t>
            </a:r>
          </a:p>
          <a:p>
            <a:pPr>
              <a:spcBef>
                <a:spcPts val="0"/>
              </a:spcBef>
            </a:pPr>
            <a:r>
              <a:rPr lang="en-IN" dirty="0" smtClean="0"/>
              <a:t>distribute their own content. </a:t>
            </a:r>
            <a:r>
              <a:rPr lang="en-IN" dirty="0" smtClean="0">
                <a:solidFill>
                  <a:srgbClr val="FF0000"/>
                </a:solidFill>
              </a:rPr>
              <a:t>A blog post, tweet, or YouTube video can be produced</a:t>
            </a:r>
            <a:r>
              <a:rPr lang="en-IN" dirty="0" smtClean="0"/>
              <a:t> and viewed by millions virtually for free. </a:t>
            </a:r>
            <a:r>
              <a:rPr lang="en-IN" dirty="0" smtClean="0">
                <a:solidFill>
                  <a:srgbClr val="FF0000"/>
                </a:solidFill>
              </a:rPr>
              <a:t>Examples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blogs, </a:t>
            </a:r>
          </a:p>
          <a:p>
            <a:pPr lvl="1">
              <a:spcBef>
                <a:spcPts val="0"/>
              </a:spcBef>
            </a:pPr>
            <a:r>
              <a:rPr lang="en-US" dirty="0" err="1" smtClean="0"/>
              <a:t>microblogs</a:t>
            </a:r>
            <a:r>
              <a:rPr lang="en-US" dirty="0" smtClean="0"/>
              <a:t> (Twitter), 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social networks (</a:t>
            </a:r>
            <a:r>
              <a:rPr lang="en-US" dirty="0" err="1" smtClean="0"/>
              <a:t>Facebook</a:t>
            </a:r>
            <a:r>
              <a:rPr lang="en-US" dirty="0" smtClean="0"/>
              <a:t>, LinkedIn), 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media-sharing sites (YouTube, </a:t>
            </a:r>
            <a:r>
              <a:rPr lang="en-US" dirty="0" err="1" smtClean="0"/>
              <a:t>Flickr</a:t>
            </a:r>
            <a:r>
              <a:rPr lang="en-US" dirty="0" smtClean="0"/>
              <a:t>), 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Social bookmarking and voting sites (</a:t>
            </a:r>
            <a:r>
              <a:rPr lang="en-US" dirty="0" err="1" smtClean="0"/>
              <a:t>Digg</a:t>
            </a:r>
            <a:r>
              <a:rPr lang="en-US" dirty="0" smtClean="0"/>
              <a:t>, </a:t>
            </a:r>
            <a:r>
              <a:rPr lang="en-US" dirty="0" err="1" smtClean="0"/>
              <a:t>Reddit</a:t>
            </a:r>
            <a:r>
              <a:rPr lang="en-US" dirty="0" smtClean="0"/>
              <a:t>), 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review sites (Yelp), 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forums, and virtual worlds (Second Life)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Companies &amp;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87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IN" dirty="0" smtClean="0">
                <a:solidFill>
                  <a:srgbClr val="FF0000"/>
                </a:solidFill>
              </a:rPr>
              <a:t>IBM owns</a:t>
            </a:r>
            <a:r>
              <a:rPr lang="en-IN" dirty="0" smtClean="0"/>
              <a:t> more than 100 different blogs, several official Twitter accounts, and a popular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IN" dirty="0" smtClean="0"/>
              <a:t>   </a:t>
            </a:r>
            <a:r>
              <a:rPr lang="en-IN" dirty="0" smtClean="0">
                <a:solidFill>
                  <a:srgbClr val="FF0000"/>
                </a:solidFill>
              </a:rPr>
              <a:t>forum called </a:t>
            </a:r>
            <a:r>
              <a:rPr lang="en-IN" dirty="0" err="1" smtClean="0">
                <a:solidFill>
                  <a:srgbClr val="FF0000"/>
                </a:solidFill>
              </a:rPr>
              <a:t>developerWorks</a:t>
            </a:r>
            <a:r>
              <a:rPr lang="en-IN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IN" dirty="0" smtClean="0">
                <a:solidFill>
                  <a:srgbClr val="FF0000"/>
                </a:solidFill>
              </a:rPr>
              <a:t>Dell </a:t>
            </a:r>
            <a:r>
              <a:rPr lang="en-IN" dirty="0" smtClean="0"/>
              <a:t>has popular </a:t>
            </a:r>
            <a:r>
              <a:rPr lang="en-IN" dirty="0" err="1" smtClean="0"/>
              <a:t>IdeaStorm</a:t>
            </a:r>
            <a:r>
              <a:rPr lang="en-IN" dirty="0" smtClean="0"/>
              <a:t> website, where users add </a:t>
            </a:r>
            <a:r>
              <a:rPr lang="en-IN" dirty="0" smtClean="0">
                <a:solidFill>
                  <a:srgbClr val="FF0000"/>
                </a:solidFill>
              </a:rPr>
              <a:t>ideas for new product lines and enhancements,</a:t>
            </a:r>
            <a:r>
              <a:rPr lang="en-IN" dirty="0" smtClean="0"/>
              <a:t> vote them up or down, and comment on submissions. 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IN" dirty="0" smtClean="0"/>
              <a:t>Because of the site, </a:t>
            </a:r>
            <a:r>
              <a:rPr lang="en-IN" dirty="0" smtClean="0">
                <a:solidFill>
                  <a:srgbClr val="FF0000"/>
                </a:solidFill>
              </a:rPr>
              <a:t>Dell </a:t>
            </a:r>
            <a:r>
              <a:rPr lang="en-IN" dirty="0" smtClean="0"/>
              <a:t>has started to </a:t>
            </a:r>
            <a:r>
              <a:rPr lang="en-IN" dirty="0" smtClean="0">
                <a:solidFill>
                  <a:srgbClr val="FF0000"/>
                </a:solidFill>
              </a:rPr>
              <a:t>ship    computers with Linux installed, </a:t>
            </a:r>
            <a:r>
              <a:rPr lang="en-IN" dirty="0" smtClean="0"/>
              <a:t>and has added 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IN" dirty="0" smtClean="0"/>
              <a:t>Community support.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Companies &amp;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87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IN" dirty="0" smtClean="0"/>
              <a:t>Big brands have also </a:t>
            </a:r>
            <a:r>
              <a:rPr lang="en-IN" dirty="0" smtClean="0">
                <a:solidFill>
                  <a:srgbClr val="FF0000"/>
                </a:solidFill>
              </a:rPr>
              <a:t>faced embarrassment</a:t>
            </a:r>
            <a:r>
              <a:rPr lang="en-IN" dirty="0" smtClean="0"/>
              <a:t> on social media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IN" dirty="0" smtClean="0">
                <a:solidFill>
                  <a:srgbClr val="FF0000"/>
                </a:solidFill>
              </a:rPr>
              <a:t>Example 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IN" dirty="0" smtClean="0"/>
              <a:t>two Domino’s Pizza employees posted a video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IN" dirty="0" smtClean="0"/>
              <a:t>to YouTube showing them defiling food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IN" dirty="0" smtClean="0">
                <a:solidFill>
                  <a:srgbClr val="FF0000"/>
                </a:solidFill>
              </a:rPr>
              <a:t>Motrin released</a:t>
            </a:r>
            <a:r>
              <a:rPr lang="en-IN" dirty="0" smtClean="0"/>
              <a:t> a commercial that offered its product as a solution to the pain women experience when carrying babies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Small business &amp;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4525963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A small specialty baker</a:t>
            </a:r>
            <a:r>
              <a:rPr lang="en-IN" dirty="0" smtClean="0"/>
              <a:t> in New Jersey, Pink Cake Box, leverages nearly every type of social media that exists to build a </a:t>
            </a:r>
            <a:r>
              <a:rPr lang="en-IN" dirty="0" smtClean="0">
                <a:solidFill>
                  <a:srgbClr val="FF0000"/>
                </a:solidFill>
              </a:rPr>
              <a:t>substantial brand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Twitter and </a:t>
            </a:r>
            <a:r>
              <a:rPr lang="en-US" dirty="0" err="1" smtClean="0"/>
              <a:t>Microblogging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 limits the size of each post</a:t>
            </a:r>
          </a:p>
          <a:p>
            <a:r>
              <a:rPr lang="en-US" dirty="0" smtClean="0"/>
              <a:t>contain only 140 characters</a:t>
            </a:r>
          </a:p>
          <a:p>
            <a:r>
              <a:rPr lang="en-US" dirty="0" smtClean="0"/>
              <a:t>Started in 2009</a:t>
            </a:r>
          </a:p>
          <a:p>
            <a:r>
              <a:rPr lang="en-IN" dirty="0" smtClean="0"/>
              <a:t>requires very little investment of time,</a:t>
            </a:r>
          </a:p>
          <a:p>
            <a:r>
              <a:rPr lang="en-IN" dirty="0" smtClean="0"/>
              <a:t>to announce offers or events, promote new blog posts, 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History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410200"/>
          </a:xfrm>
        </p:spPr>
        <p:txBody>
          <a:bodyPr>
            <a:normAutofit/>
          </a:bodyPr>
          <a:lstStyle/>
          <a:p>
            <a:r>
              <a:rPr lang="en-IN" dirty="0" smtClean="0"/>
              <a:t>In 2004, a group of technologists and activists created an organizational tool called </a:t>
            </a:r>
            <a:r>
              <a:rPr lang="en-IN" dirty="0" err="1" smtClean="0">
                <a:solidFill>
                  <a:srgbClr val="FF0000"/>
                </a:solidFill>
              </a:rPr>
              <a:t>TXTmob</a:t>
            </a:r>
            <a:r>
              <a:rPr lang="en-IN" dirty="0" smtClean="0">
                <a:solidFill>
                  <a:srgbClr val="FF0000"/>
                </a:solidFill>
              </a:rPr>
              <a:t> -  protesters at the 2004 political conventions to communicate through short text messages </a:t>
            </a:r>
          </a:p>
          <a:p>
            <a:r>
              <a:rPr lang="en-IN" dirty="0" smtClean="0"/>
              <a:t>web-based podcasting </a:t>
            </a:r>
            <a:r>
              <a:rPr lang="en-IN" dirty="0" err="1" smtClean="0"/>
              <a:t>startup</a:t>
            </a:r>
            <a:r>
              <a:rPr lang="en-IN" dirty="0" smtClean="0"/>
              <a:t> </a:t>
            </a:r>
            <a:r>
              <a:rPr lang="en-IN" dirty="0" err="1" smtClean="0">
                <a:solidFill>
                  <a:srgbClr val="FF0000"/>
                </a:solidFill>
              </a:rPr>
              <a:t>Odeo</a:t>
            </a:r>
            <a:r>
              <a:rPr lang="en-IN" dirty="0" smtClean="0"/>
              <a:t> was failing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Jack Dorsey</a:t>
            </a:r>
            <a:r>
              <a:rPr lang="en-IN" dirty="0" smtClean="0"/>
              <a:t> proposed an SMS broadcast system similar to and inspired by </a:t>
            </a:r>
            <a:r>
              <a:rPr lang="en-IN" dirty="0" err="1" smtClean="0"/>
              <a:t>TXTmob</a:t>
            </a:r>
            <a:endParaRPr lang="en-IN" dirty="0" smtClean="0"/>
          </a:p>
          <a:p>
            <a:r>
              <a:rPr lang="en-IN" dirty="0" smtClean="0"/>
              <a:t> thus </a:t>
            </a:r>
            <a:r>
              <a:rPr lang="en-IN" dirty="0" smtClean="0">
                <a:solidFill>
                  <a:srgbClr val="FF0000"/>
                </a:solidFill>
              </a:rPr>
              <a:t>Twitter</a:t>
            </a:r>
            <a:r>
              <a:rPr lang="en-IN" dirty="0" smtClean="0"/>
              <a:t> was built in </a:t>
            </a:r>
            <a:r>
              <a:rPr lang="en-IN" dirty="0" smtClean="0">
                <a:solidFill>
                  <a:srgbClr val="FF0000"/>
                </a:solidFill>
              </a:rPr>
              <a:t>March 2006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Popularity increased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Account – individual/company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Username selection- users for name with </a:t>
            </a:r>
            <a:r>
              <a:rPr lang="en-US" dirty="0" smtClean="0">
                <a:solidFill>
                  <a:srgbClr val="FF0000"/>
                </a:solidFill>
              </a:rPr>
              <a:t>underscore and numbers are less.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Avatar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Image 48x48 pixel – company logo / user photo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Bio</a:t>
            </a:r>
          </a:p>
          <a:p>
            <a:pPr marL="914400" lvl="1" indent="-514350"/>
            <a:r>
              <a:rPr lang="en-IN" dirty="0" smtClean="0">
                <a:solidFill>
                  <a:srgbClr val="FF0000"/>
                </a:solidFill>
              </a:rPr>
              <a:t>160 characters in a section called “Bio”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74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Social Networking</vt:lpstr>
      <vt:lpstr>Why social media?</vt:lpstr>
      <vt:lpstr>Companies &amp; Social media</vt:lpstr>
      <vt:lpstr>Companies &amp; Social media</vt:lpstr>
      <vt:lpstr>Small business &amp; Social media</vt:lpstr>
      <vt:lpstr>Twitter and Microblogging </vt:lpstr>
      <vt:lpstr>History </vt:lpstr>
      <vt:lpstr>Protocol</vt:lpstr>
      <vt:lpstr>Slide 9</vt:lpstr>
      <vt:lpstr>Protocol – cont.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Networking</dc:title>
  <dc:creator>lucia beena</dc:creator>
  <cp:lastModifiedBy>rootuser</cp:lastModifiedBy>
  <cp:revision>21</cp:revision>
  <dcterms:created xsi:type="dcterms:W3CDTF">2006-08-16T00:00:00Z</dcterms:created>
  <dcterms:modified xsi:type="dcterms:W3CDTF">2019-03-19T10:03:12Z</dcterms:modified>
</cp:coreProperties>
</file>